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66" r:id="rId4"/>
    <p:sldId id="260" r:id="rId5"/>
    <p:sldId id="261" r:id="rId6"/>
    <p:sldId id="262" r:id="rId7"/>
    <p:sldId id="263" r:id="rId8"/>
    <p:sldId id="265" r:id="rId9"/>
    <p:sldId id="267"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5496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348490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962745"/>
            <a:ext cx="5332690" cy="833199"/>
          </a:xfrm>
          <a:prstGeom prst="rect">
            <a:avLst/>
          </a:prstGeom>
          <a:noFill/>
          <a:ln/>
        </p:spPr>
        <p:txBody>
          <a:bodyPr wrap="none" rtlCol="0" anchor="t"/>
          <a:lstStyle/>
          <a:p>
            <a:pPr marL="0" indent="0">
              <a:lnSpc>
                <a:spcPts val="6561"/>
              </a:lnSpc>
              <a:buNone/>
            </a:pPr>
            <a:r>
              <a:rPr lang="en-US" sz="5249" b="1" kern="0" spc="-157" dirty="0">
                <a:solidFill>
                  <a:srgbClr val="000000"/>
                </a:solidFill>
                <a:latin typeface="Inter" pitchFamily="34" charset="0"/>
                <a:ea typeface="Inter" pitchFamily="34" charset="-122"/>
                <a:cs typeface="Inter" pitchFamily="34" charset="-120"/>
              </a:rPr>
              <a:t>Introduction</a:t>
            </a:r>
            <a:endParaRPr lang="en-US" sz="5249" dirty="0"/>
          </a:p>
        </p:txBody>
      </p:sp>
      <p:sp>
        <p:nvSpPr>
          <p:cNvPr id="6" name="Text 3"/>
          <p:cNvSpPr/>
          <p:nvPr/>
        </p:nvSpPr>
        <p:spPr>
          <a:xfrm>
            <a:off x="6319599" y="3129201"/>
            <a:ext cx="7477601" cy="2487811"/>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In today's world, the rise of esports, a term derived from "e-sports," is generating a lot of interest and exciting for many people. With the constant advances in technology, gaming has crossed its traditional boundaries and become a major player in shaping modern society, from culture and economy to education.</a:t>
            </a:r>
            <a:endParaRPr lang="en-US" sz="1750" dirty="0"/>
          </a:p>
        </p:txBody>
      </p:sp>
      <p:sp>
        <p:nvSpPr>
          <p:cNvPr id="7" name="Shape 4"/>
          <p:cNvSpPr/>
          <p:nvPr/>
        </p:nvSpPr>
        <p:spPr>
          <a:xfrm>
            <a:off x="6319599" y="5866924"/>
            <a:ext cx="355402" cy="355402"/>
          </a:xfrm>
          <a:prstGeom prst="roundRect">
            <a:avLst>
              <a:gd name="adj" fmla="val 25726039"/>
            </a:avLst>
          </a:prstGeom>
          <a:noFill/>
          <a:ln w="7620">
            <a:solidFill>
              <a:srgbClr val="FFFFFF"/>
            </a:solidFill>
            <a:prstDash val="solid"/>
          </a:ln>
        </p:spPr>
      </p:sp>
      <p:sp>
        <p:nvSpPr>
          <p:cNvPr id="9" name="Text 5"/>
          <p:cNvSpPr/>
          <p:nvPr/>
        </p:nvSpPr>
        <p:spPr>
          <a:xfrm>
            <a:off x="9782608" y="7213521"/>
            <a:ext cx="4014592" cy="388858"/>
          </a:xfrm>
          <a:prstGeom prst="rect">
            <a:avLst/>
          </a:prstGeom>
          <a:noFill/>
          <a:ln/>
        </p:spPr>
        <p:txBody>
          <a:bodyPr wrap="none" rtlCol="0" anchor="t"/>
          <a:lstStyle/>
          <a:p>
            <a:pPr marL="0" indent="0" algn="l">
              <a:lnSpc>
                <a:spcPts val="3062"/>
              </a:lnSpc>
              <a:buNone/>
            </a:pPr>
            <a:r>
              <a:rPr lang="en-US" sz="2187" dirty="0"/>
              <a:t>Prepared by O. </a:t>
            </a:r>
            <a:r>
              <a:rPr lang="en-US" sz="2187" dirty="0" err="1"/>
              <a:t>Holovnya</a:t>
            </a:r>
            <a:r>
              <a:rPr lang="en-US" sz="2187" dirty="0"/>
              <a:t> from IP-11.</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4" name="Text 2"/>
          <p:cNvSpPr/>
          <p:nvPr/>
        </p:nvSpPr>
        <p:spPr>
          <a:xfrm>
            <a:off x="864513" y="791407"/>
            <a:ext cx="5308402"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What is esports?</a:t>
            </a:r>
            <a:endParaRPr lang="en-US" sz="4374" dirty="0"/>
          </a:p>
        </p:txBody>
      </p:sp>
      <p:sp>
        <p:nvSpPr>
          <p:cNvPr id="5" name="Text 3"/>
          <p:cNvSpPr/>
          <p:nvPr/>
        </p:nvSpPr>
        <p:spPr>
          <a:xfrm>
            <a:off x="361594" y="1693724"/>
            <a:ext cx="8233766"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Georgia" panose="02040502050405020303" pitchFamily="18" charset="0"/>
                <a:ea typeface="Inter" pitchFamily="34" charset="-122"/>
                <a:cs typeface="Inter" pitchFamily="34" charset="-120"/>
              </a:rPr>
              <a:t>Esports is a phenomenon that is rapidly gaining worldwide popularity and recognition as a serious form of sport. The term "esports" comes from the combination of the words "cybernetics" and "sport", which indicates that it is an activity that takes place in an electronic, virtual environment, but requires a high level of skill, strategic thinking and coordination from participants.</a:t>
            </a:r>
            <a:endParaRPr lang="en-US" sz="1750" dirty="0">
              <a:latin typeface="Georgia" panose="02040502050405020303" pitchFamily="18" charset="0"/>
            </a:endParaRPr>
          </a:p>
        </p:txBody>
      </p:sp>
      <p:sp>
        <p:nvSpPr>
          <p:cNvPr id="6" name="Text 4"/>
          <p:cNvSpPr/>
          <p:nvPr/>
        </p:nvSpPr>
        <p:spPr>
          <a:xfrm>
            <a:off x="361594" y="4098250"/>
            <a:ext cx="8005166" cy="1421606"/>
          </a:xfrm>
          <a:prstGeom prst="rect">
            <a:avLst/>
          </a:prstGeom>
          <a:noFill/>
          <a:ln/>
        </p:spPr>
        <p:txBody>
          <a:bodyPr wrap="square" rtlCol="0" anchor="t"/>
          <a:lstStyle/>
          <a:p>
            <a:pPr marL="0" indent="0">
              <a:lnSpc>
                <a:spcPts val="2799"/>
              </a:lnSpc>
              <a:buNone/>
            </a:pPr>
            <a:r>
              <a:rPr lang="en-US" sz="1800" dirty="0">
                <a:effectLst/>
                <a:latin typeface="Georgia" panose="02040502050405020303" pitchFamily="18" charset="0"/>
                <a:ea typeface="Times New Roman" panose="02020603050405020304" pitchFamily="18" charset="0"/>
              </a:rPr>
              <a:t>Esports has developed in its own unique way, starting as a hobby for video game players and evolving into a large-scale industry where professional players compete on a level playing field with athletes in traditional sports.</a:t>
            </a:r>
          </a:p>
          <a:p>
            <a:pPr marL="0" indent="0">
              <a:lnSpc>
                <a:spcPts val="2799"/>
              </a:lnSpc>
              <a:buNone/>
            </a:pPr>
            <a:endParaRPr lang="en-US" dirty="0">
              <a:latin typeface="Georgia" panose="02040502050405020303" pitchFamily="18" charset="0"/>
              <a:ea typeface="Times New Roman" panose="02020603050405020304" pitchFamily="18" charset="0"/>
            </a:endParaRPr>
          </a:p>
          <a:p>
            <a:pPr marL="0" indent="0">
              <a:lnSpc>
                <a:spcPts val="2799"/>
              </a:lnSpc>
              <a:buNone/>
            </a:pPr>
            <a:r>
              <a:rPr lang="en-US" sz="1800" dirty="0">
                <a:effectLst/>
                <a:latin typeface="Georgia" panose="02040502050405020303" pitchFamily="18" charset="0"/>
                <a:ea typeface="Times New Roman" panose="02020603050405020304" pitchFamily="18" charset="0"/>
              </a:rPr>
              <a:t>The sport connects millions of fans and players around the world, creating its own culture and raising the standard of competition. </a:t>
            </a:r>
            <a:endParaRPr lang="en-US" sz="1750" dirty="0">
              <a:latin typeface="Georgia" panose="02040502050405020303" pitchFamily="18" charset="0"/>
            </a:endParaRPr>
          </a:p>
        </p:txBody>
      </p:sp>
      <p:pic>
        <p:nvPicPr>
          <p:cNvPr id="1028" name="Picture 4" descr="Киберспорт — Википедия">
            <a:extLst>
              <a:ext uri="{FF2B5EF4-FFF2-40B4-BE49-F238E27FC236}">
                <a16:creationId xmlns:a16="http://schemas.microsoft.com/office/drawing/2014/main" id="{4D1D7A48-2059-7976-0953-14C6C9C9A89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8618"/>
          <a:stretch/>
        </p:blipFill>
        <p:spPr bwMode="auto">
          <a:xfrm>
            <a:off x="8991600" y="0"/>
            <a:ext cx="5638800"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3"/>
          <p:cNvSpPr/>
          <p:nvPr/>
        </p:nvSpPr>
        <p:spPr>
          <a:xfrm>
            <a:off x="539174" y="2087299"/>
            <a:ext cx="4775002"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The globalization of esports</a:t>
            </a:r>
            <a:endParaRPr lang="en-US" sz="4374" dirty="0"/>
          </a:p>
        </p:txBody>
      </p:sp>
      <p:sp>
        <p:nvSpPr>
          <p:cNvPr id="7" name="Shape 4"/>
          <p:cNvSpPr/>
          <p:nvPr/>
        </p:nvSpPr>
        <p:spPr>
          <a:xfrm>
            <a:off x="850284" y="3114927"/>
            <a:ext cx="44410" cy="2790706"/>
          </a:xfrm>
          <a:prstGeom prst="rect">
            <a:avLst/>
          </a:prstGeom>
          <a:solidFill>
            <a:srgbClr val="B5B7E3"/>
          </a:solidFill>
          <a:ln/>
        </p:spPr>
      </p:sp>
      <p:sp>
        <p:nvSpPr>
          <p:cNvPr id="8" name="Shape 5"/>
          <p:cNvSpPr/>
          <p:nvPr/>
        </p:nvSpPr>
        <p:spPr>
          <a:xfrm>
            <a:off x="1122401" y="3516227"/>
            <a:ext cx="777597" cy="44410"/>
          </a:xfrm>
          <a:prstGeom prst="rect">
            <a:avLst/>
          </a:prstGeom>
          <a:solidFill>
            <a:srgbClr val="B5B7E3"/>
          </a:solidFill>
          <a:ln/>
        </p:spPr>
      </p:sp>
      <p:sp>
        <p:nvSpPr>
          <p:cNvPr id="9" name="Shape 6"/>
          <p:cNvSpPr/>
          <p:nvPr/>
        </p:nvSpPr>
        <p:spPr>
          <a:xfrm>
            <a:off x="622458" y="3288520"/>
            <a:ext cx="499943" cy="499943"/>
          </a:xfrm>
          <a:prstGeom prst="roundRect">
            <a:avLst>
              <a:gd name="adj" fmla="val 20000"/>
            </a:avLst>
          </a:prstGeom>
          <a:solidFill>
            <a:srgbClr val="DADBF1"/>
          </a:solidFill>
          <a:ln w="13811">
            <a:solidFill>
              <a:srgbClr val="B5B7E3"/>
            </a:solidFill>
            <a:prstDash val="solid"/>
          </a:ln>
        </p:spPr>
        <p:txBody>
          <a:bodyPr/>
          <a:lstStyle/>
          <a:p>
            <a:endParaRPr lang="ru-RU" dirty="0"/>
          </a:p>
        </p:txBody>
      </p:sp>
      <p:sp>
        <p:nvSpPr>
          <p:cNvPr id="11" name="Text 8"/>
          <p:cNvSpPr/>
          <p:nvPr/>
        </p:nvSpPr>
        <p:spPr>
          <a:xfrm>
            <a:off x="2094487" y="3337098"/>
            <a:ext cx="4768096" cy="347186"/>
          </a:xfrm>
          <a:prstGeom prst="rect">
            <a:avLst/>
          </a:prstGeom>
          <a:noFill/>
          <a:ln/>
        </p:spPr>
        <p:txBody>
          <a:bodyPr wrap="non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Growth and globalization of esports</a:t>
            </a:r>
            <a:endParaRPr lang="en-US" sz="2187" dirty="0"/>
          </a:p>
        </p:txBody>
      </p:sp>
      <p:sp>
        <p:nvSpPr>
          <p:cNvPr id="12" name="Text 9"/>
          <p:cNvSpPr/>
          <p:nvPr/>
        </p:nvSpPr>
        <p:spPr>
          <a:xfrm>
            <a:off x="1511200" y="3881147"/>
            <a:ext cx="6557036"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Over the past decades, esports has passed through a significant evolution, moving from local tournaments to becoming a global phenomenon with large-scale international competitions. Today, these events bring together players from all over the world, creating a special intercultural environment.</a:t>
            </a:r>
            <a:endParaRPr lang="en-US" sz="1750" dirty="0"/>
          </a:p>
        </p:txBody>
      </p:sp>
      <p:pic>
        <p:nvPicPr>
          <p:cNvPr id="2050" name="Picture 2" descr="На казахстанской игровой платформе зарегистрировано 12 тысяч  киберспортсменов">
            <a:extLst>
              <a:ext uri="{FF2B5EF4-FFF2-40B4-BE49-F238E27FC236}">
                <a16:creationId xmlns:a16="http://schemas.microsoft.com/office/drawing/2014/main" id="{9C222813-DF88-1E3E-33BE-88FC06C8018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1045"/>
          <a:stretch/>
        </p:blipFill>
        <p:spPr bwMode="auto">
          <a:xfrm>
            <a:off x="8583452" y="0"/>
            <a:ext cx="6046948" cy="822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4045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4" name="Text 2"/>
          <p:cNvSpPr/>
          <p:nvPr/>
        </p:nvSpPr>
        <p:spPr>
          <a:xfrm>
            <a:off x="3989947" y="424036"/>
            <a:ext cx="8416885"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Economic impact of esports</a:t>
            </a:r>
            <a:endParaRPr lang="en-US" sz="4374" dirty="0"/>
          </a:p>
        </p:txBody>
      </p:sp>
      <p:sp>
        <p:nvSpPr>
          <p:cNvPr id="9" name="Text 7"/>
          <p:cNvSpPr/>
          <p:nvPr/>
        </p:nvSpPr>
        <p:spPr>
          <a:xfrm>
            <a:off x="6602660" y="5018487"/>
            <a:ext cx="8027740" cy="710803"/>
          </a:xfrm>
          <a:prstGeom prst="rect">
            <a:avLst/>
          </a:prstGeom>
          <a:noFill/>
          <a:ln/>
        </p:spPr>
        <p:txBody>
          <a:bodyPr wrap="square" rtlCol="0" anchor="t"/>
          <a:lstStyle/>
          <a:p>
            <a:pPr indent="457200" algn="ctr"/>
            <a:r>
              <a:rPr lang="en-US" sz="1800" dirty="0">
                <a:effectLst/>
                <a:latin typeface="Times New Roman" panose="02020603050405020304" pitchFamily="18" charset="0"/>
                <a:ea typeface="Times New Roman" panose="02020603050405020304" pitchFamily="18" charset="0"/>
              </a:rPr>
              <a:t>Illustration 2 - A world map showing the locations of major esports events from the game League of Legends.</a:t>
            </a:r>
            <a:endParaRPr lang="ru-RU" sz="1800" dirty="0">
              <a:effectLst/>
              <a:latin typeface="Times New Roman" panose="02020603050405020304" pitchFamily="18" charset="0"/>
              <a:ea typeface="Times New Roman" panose="02020603050405020304" pitchFamily="18" charset="0"/>
            </a:endParaRPr>
          </a:p>
        </p:txBody>
      </p:sp>
      <p:pic>
        <p:nvPicPr>
          <p:cNvPr id="10" name="Рисунок 9" descr="r/leagueoflegends - Started watching esports this year, and made a map to keep track of all the names!">
            <a:extLst>
              <a:ext uri="{FF2B5EF4-FFF2-40B4-BE49-F238E27FC236}">
                <a16:creationId xmlns:a16="http://schemas.microsoft.com/office/drawing/2014/main" id="{6918040E-095B-59ED-B1E9-9B0BDD56275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580774" y="1417554"/>
            <a:ext cx="5095875" cy="3185160"/>
          </a:xfrm>
          <a:prstGeom prst="rect">
            <a:avLst/>
          </a:prstGeom>
          <a:noFill/>
          <a:ln>
            <a:noFill/>
          </a:ln>
        </p:spPr>
      </p:pic>
      <p:sp>
        <p:nvSpPr>
          <p:cNvPr id="12" name="TextBox 11">
            <a:extLst>
              <a:ext uri="{FF2B5EF4-FFF2-40B4-BE49-F238E27FC236}">
                <a16:creationId xmlns:a16="http://schemas.microsoft.com/office/drawing/2014/main" id="{CE7352CA-9B38-5287-08CF-069C932285A6}"/>
              </a:ext>
            </a:extLst>
          </p:cNvPr>
          <p:cNvSpPr txBox="1"/>
          <p:nvPr/>
        </p:nvSpPr>
        <p:spPr>
          <a:xfrm>
            <a:off x="0" y="6501999"/>
            <a:ext cx="7315200" cy="646331"/>
          </a:xfrm>
          <a:prstGeom prst="rect">
            <a:avLst/>
          </a:prstGeom>
          <a:noFill/>
        </p:spPr>
        <p:txBody>
          <a:bodyPr wrap="square">
            <a:spAutoFit/>
          </a:bodyPr>
          <a:lstStyle/>
          <a:p>
            <a:pPr indent="457200" algn="ctr"/>
            <a:r>
              <a:rPr lang="en-US" sz="1800" dirty="0">
                <a:effectLst/>
                <a:latin typeface="Times New Roman" panose="02020603050405020304" pitchFamily="18" charset="0"/>
                <a:ea typeface="Times New Roman" panose="02020603050405020304" pitchFamily="18" charset="0"/>
              </a:rPr>
              <a:t>Illustration 1 - Graphs showing the growth dynamics of prize pools and investments in esports in recent years.</a:t>
            </a:r>
            <a:endParaRPr lang="ru-RU" sz="1600" dirty="0">
              <a:effectLst/>
              <a:latin typeface="Times New Roman" panose="02020603050405020304" pitchFamily="18" charset="0"/>
              <a:ea typeface="Times New Roman" panose="02020603050405020304" pitchFamily="18" charset="0"/>
            </a:endParaRPr>
          </a:p>
        </p:txBody>
      </p:sp>
      <p:pic>
        <p:nvPicPr>
          <p:cNvPr id="13" name="Рисунок 12">
            <a:extLst>
              <a:ext uri="{FF2B5EF4-FFF2-40B4-BE49-F238E27FC236}">
                <a16:creationId xmlns:a16="http://schemas.microsoft.com/office/drawing/2014/main" id="{F106FBD2-23FA-5820-979F-BF6DD275F8C7}"/>
              </a:ext>
            </a:extLst>
          </p:cNvPr>
          <p:cNvPicPr>
            <a:picLocks noChangeAspect="1"/>
          </p:cNvPicPr>
          <p:nvPr/>
        </p:nvPicPr>
        <p:blipFill>
          <a:blip r:embed="rId4"/>
          <a:stretch>
            <a:fillRect/>
          </a:stretch>
        </p:blipFill>
        <p:spPr>
          <a:xfrm>
            <a:off x="1150620" y="2703429"/>
            <a:ext cx="5379720" cy="379857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2311003"/>
            <a:ext cx="9306401" cy="1388745"/>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Social and cultural impact of esports</a:t>
            </a:r>
            <a:endParaRPr lang="en-US" sz="4374" dirty="0"/>
          </a:p>
        </p:txBody>
      </p:sp>
      <p:sp>
        <p:nvSpPr>
          <p:cNvPr id="7" name="Text 4"/>
          <p:cNvSpPr/>
          <p:nvPr/>
        </p:nvSpPr>
        <p:spPr>
          <a:xfrm>
            <a:off x="4659154" y="4248269"/>
            <a:ext cx="163235" cy="416481"/>
          </a:xfrm>
          <a:prstGeom prst="rect">
            <a:avLst/>
          </a:prstGeom>
          <a:noFill/>
          <a:ln/>
        </p:spPr>
        <p:txBody>
          <a:bodyPr wrap="none" rtlCol="0" anchor="t"/>
          <a:lstStyle/>
          <a:p>
            <a:pPr marL="0" indent="0" algn="ctr">
              <a:lnSpc>
                <a:spcPts val="3281"/>
              </a:lnSpc>
              <a:buNone/>
            </a:pPr>
            <a:endParaRPr lang="en-US" sz="2624" dirty="0"/>
          </a:p>
        </p:txBody>
      </p:sp>
      <p:sp>
        <p:nvSpPr>
          <p:cNvPr id="8" name="Text 5"/>
          <p:cNvSpPr/>
          <p:nvPr/>
        </p:nvSpPr>
        <p:spPr>
          <a:xfrm>
            <a:off x="5212913" y="4282916"/>
            <a:ext cx="3025497"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Esports community</a:t>
            </a:r>
            <a:endParaRPr lang="en-US" sz="2187" dirty="0"/>
          </a:p>
        </p:txBody>
      </p:sp>
      <p:sp>
        <p:nvSpPr>
          <p:cNvPr id="9" name="Text 6"/>
          <p:cNvSpPr/>
          <p:nvPr/>
        </p:nvSpPr>
        <p:spPr>
          <a:xfrm>
            <a:off x="5212913" y="4852273"/>
            <a:ext cx="8584287"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Fans become part of a large online community where they discuss and share their impressions of the game. This also helps to create new traditions, holidays and rituals.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2561034"/>
            <a:ext cx="5549384"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Esports and education</a:t>
            </a:r>
            <a:endParaRPr lang="en-US" sz="4374" dirty="0"/>
          </a:p>
        </p:txBody>
      </p:sp>
      <p:sp>
        <p:nvSpPr>
          <p:cNvPr id="7" name="Text 3"/>
          <p:cNvSpPr/>
          <p:nvPr/>
        </p:nvSpPr>
        <p:spPr>
          <a:xfrm>
            <a:off x="5935028" y="3810833"/>
            <a:ext cx="7133392"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Development of educational programs related to esports</a:t>
            </a:r>
            <a:endParaRPr lang="en-US" sz="2187" dirty="0"/>
          </a:p>
        </p:txBody>
      </p:sp>
      <p:sp>
        <p:nvSpPr>
          <p:cNvPr id="8" name="Text 4"/>
          <p:cNvSpPr/>
          <p:nvPr/>
        </p:nvSpPr>
        <p:spPr>
          <a:xfrm>
            <a:off x="5935028" y="4380190"/>
            <a:ext cx="7862173"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The training programs cover not only aspects of the game, but also analytics, coaching, and management, preparing young people for a professional challenge in this field.</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726055"/>
            <a:ext cx="7477601" cy="1388745"/>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Health and wellness in esports</a:t>
            </a:r>
            <a:endParaRPr lang="en-US" sz="4374" dirty="0"/>
          </a:p>
        </p:txBody>
      </p:sp>
      <p:sp>
        <p:nvSpPr>
          <p:cNvPr id="7" name="Text 3"/>
          <p:cNvSpPr/>
          <p:nvPr/>
        </p:nvSpPr>
        <p:spPr>
          <a:xfrm>
            <a:off x="833200" y="3995246"/>
            <a:ext cx="7321096" cy="1388745"/>
          </a:xfrm>
          <a:prstGeom prst="rect">
            <a:avLst/>
          </a:prstGeom>
          <a:noFill/>
          <a:ln/>
        </p:spPr>
        <p:txBody>
          <a:bodyPr wrap="none" rtlCol="0" anchor="t"/>
          <a:lstStyle/>
          <a:p>
            <a:pPr marL="285750" indent="-285750">
              <a:lnSpc>
                <a:spcPts val="3149"/>
              </a:lnSpc>
              <a:buFont typeface="Arial" panose="020B0604020202020204" pitchFamily="34" charset="0"/>
              <a:buChar char="•"/>
            </a:pPr>
            <a:r>
              <a:rPr lang="en-US" sz="1750" kern="0" spc="-35" dirty="0">
                <a:solidFill>
                  <a:srgbClr val="272525"/>
                </a:solidFill>
                <a:latin typeface="Inter" pitchFamily="34" charset="0"/>
                <a:ea typeface="Inter" pitchFamily="34" charset="-122"/>
                <a:cs typeface="Inter" pitchFamily="34" charset="-120"/>
              </a:rPr>
              <a:t>The importance of the physical and mental health of players is always in the first place,</a:t>
            </a:r>
            <a:endParaRPr lang="uk-UA" sz="1750" kern="0" spc="-35" dirty="0">
              <a:solidFill>
                <a:srgbClr val="272525"/>
              </a:solidFill>
              <a:latin typeface="Inter" pitchFamily="34" charset="0"/>
              <a:ea typeface="Inter" pitchFamily="34" charset="-122"/>
              <a:cs typeface="Inter" pitchFamily="34" charset="-120"/>
            </a:endParaRPr>
          </a:p>
          <a:p>
            <a:pPr>
              <a:lnSpc>
                <a:spcPts val="3149"/>
              </a:lnSpc>
            </a:pPr>
            <a:r>
              <a:rPr lang="en-US" sz="1750" kern="0" spc="-35" dirty="0">
                <a:solidFill>
                  <a:srgbClr val="272525"/>
                </a:solidFill>
                <a:latin typeface="Inter" pitchFamily="34" charset="0"/>
                <a:ea typeface="Inter" pitchFamily="34" charset="-122"/>
                <a:cs typeface="Inter" pitchFamily="34" charset="-120"/>
              </a:rPr>
              <a:t> because it can affect the players' performance directly</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4" name="Text 2"/>
          <p:cNvSpPr/>
          <p:nvPr/>
        </p:nvSpPr>
        <p:spPr>
          <a:xfrm>
            <a:off x="3324284" y="723542"/>
            <a:ext cx="8537377"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Future trends in esports</a:t>
            </a:r>
            <a:endParaRPr lang="en-US" sz="4374" dirty="0"/>
          </a:p>
        </p:txBody>
      </p:sp>
      <p:pic>
        <p:nvPicPr>
          <p:cNvPr id="5" name="Image 0" descr="preencoded.png"/>
          <p:cNvPicPr>
            <a:picLocks noChangeAspect="1"/>
          </p:cNvPicPr>
          <p:nvPr/>
        </p:nvPicPr>
        <p:blipFill>
          <a:blip r:embed="rId3"/>
          <a:stretch>
            <a:fillRect/>
          </a:stretch>
        </p:blipFill>
        <p:spPr>
          <a:xfrm>
            <a:off x="2037993" y="2188607"/>
            <a:ext cx="5554980" cy="3433167"/>
          </a:xfrm>
          <a:prstGeom prst="rect">
            <a:avLst/>
          </a:prstGeom>
        </p:spPr>
      </p:pic>
      <p:sp>
        <p:nvSpPr>
          <p:cNvPr id="6" name="Text 3"/>
          <p:cNvSpPr/>
          <p:nvPr/>
        </p:nvSpPr>
        <p:spPr>
          <a:xfrm>
            <a:off x="2037993" y="5871686"/>
            <a:ext cx="3290768" cy="347186"/>
          </a:xfrm>
          <a:prstGeom prst="rect">
            <a:avLst/>
          </a:prstGeom>
          <a:noFill/>
          <a:ln/>
        </p:spPr>
        <p:txBody>
          <a:bodyPr wrap="none" rtlCol="0" anchor="t"/>
          <a:lstStyle/>
          <a:p>
            <a:pPr marL="0" indent="0" algn="l">
              <a:lnSpc>
                <a:spcPts val="2734"/>
              </a:lnSpc>
              <a:buNone/>
            </a:pPr>
            <a:r>
              <a:rPr lang="en-US" sz="2187" b="1" kern="0" spc="-66" dirty="0">
                <a:solidFill>
                  <a:srgbClr val="000000"/>
                </a:solidFill>
                <a:latin typeface="Inter" pitchFamily="34" charset="0"/>
                <a:ea typeface="Inter" pitchFamily="34" charset="-122"/>
                <a:cs typeface="Inter" pitchFamily="34" charset="-120"/>
              </a:rPr>
              <a:t>Technological achievements</a:t>
            </a:r>
            <a:endParaRPr lang="en-US" sz="2187" dirty="0"/>
          </a:p>
        </p:txBody>
      </p:sp>
      <p:sp>
        <p:nvSpPr>
          <p:cNvPr id="7" name="Text 4"/>
          <p:cNvSpPr/>
          <p:nvPr/>
        </p:nvSpPr>
        <p:spPr>
          <a:xfrm>
            <a:off x="2037993" y="6468785"/>
            <a:ext cx="10554414"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The development of new technologies, more efficient tournaments, and new game formats are expanding the esports industry.</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B622D35-F99D-DE0A-8F01-9BC5FB7CCB09}"/>
              </a:ext>
            </a:extLst>
          </p:cNvPr>
          <p:cNvSpPr txBox="1"/>
          <p:nvPr/>
        </p:nvSpPr>
        <p:spPr>
          <a:xfrm>
            <a:off x="4095526" y="5349665"/>
            <a:ext cx="7315200" cy="1569660"/>
          </a:xfrm>
          <a:prstGeom prst="rect">
            <a:avLst/>
          </a:prstGeom>
          <a:noFill/>
        </p:spPr>
        <p:txBody>
          <a:bodyPr wrap="square">
            <a:spAutoFit/>
          </a:bodyPr>
          <a:lstStyle/>
          <a:p>
            <a:pPr algn="ctr"/>
            <a:r>
              <a:rPr lang="en-US" sz="9600" dirty="0"/>
              <a:t>Thank you!</a:t>
            </a:r>
            <a:endParaRPr lang="ru-RU" sz="9600" dirty="0"/>
          </a:p>
        </p:txBody>
      </p:sp>
    </p:spTree>
    <p:extLst>
      <p:ext uri="{BB962C8B-B14F-4D97-AF65-F5344CB8AC3E}">
        <p14:creationId xmlns:p14="http://schemas.microsoft.com/office/powerpoint/2010/main" val="39860305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TotalTime>
  <Words>449</Words>
  <Application>Microsoft Office PowerPoint</Application>
  <PresentationFormat>Произвольный</PresentationFormat>
  <Paragraphs>35</Paragraphs>
  <Slides>9</Slides>
  <Notes>8</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9</vt:i4>
      </vt:variant>
    </vt:vector>
  </HeadingPairs>
  <TitlesOfParts>
    <vt:vector size="15" baseType="lpstr">
      <vt:lpstr>Arial</vt:lpstr>
      <vt:lpstr>Calibri</vt:lpstr>
      <vt:lpstr>Georgia</vt:lpstr>
      <vt:lpstr>Inter</vt:lpstr>
      <vt:lpstr>Times New Roman</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Олександр Головня</cp:lastModifiedBy>
  <cp:revision>5</cp:revision>
  <dcterms:created xsi:type="dcterms:W3CDTF">2023-12-05T11:00:35Z</dcterms:created>
  <dcterms:modified xsi:type="dcterms:W3CDTF">2023-12-13T16:22:29Z</dcterms:modified>
</cp:coreProperties>
</file>